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7.xml" ContentType="application/vnd.openxmlformats-officedocument.themeOverride+xml"/>
  <Override PartName="/ppt/theme/themeOverride8.xml" ContentType="application/vnd.openxmlformats-officedocument.themeOverr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theme/themeOverride6.xml" ContentType="application/vnd.openxmlformats-officedocument.themeOverrid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0" r:id="rId6"/>
    <p:sldId id="262" r:id="rId7"/>
    <p:sldId id="263" r:id="rId8"/>
    <p:sldId id="264" r:id="rId9"/>
    <p:sldId id="265" r:id="rId10"/>
    <p:sldId id="266"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2040" y="-3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trip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trip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trip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15.04.2021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trip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15.04.2021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trip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15.04.2021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trip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15.04.2021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trip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15.04.2021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trip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15.04.2021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trip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15.04.2021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trip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15.04.2021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strip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15.04.2021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trips/>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7.xml"/><Relationship Id="rId1" Type="http://schemas.openxmlformats.org/officeDocument/2006/relationships/themeOverride" Target="../theme/themeOverride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7.xml"/><Relationship Id="rId1" Type="http://schemas.openxmlformats.org/officeDocument/2006/relationships/themeOverride" Target="../theme/themeOverride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themeOverride" Target="../theme/themeOverride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themeOverride" Target="../theme/themeOverride5.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themeOverride" Target="../theme/themeOverrid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Прямоугольник 3"/>
          <p:cNvSpPr/>
          <p:nvPr/>
        </p:nvSpPr>
        <p:spPr>
          <a:xfrm>
            <a:off x="0" y="71414"/>
            <a:ext cx="9144000" cy="2585323"/>
          </a:xfrm>
          <a:prstGeom prst="rect">
            <a:avLst/>
          </a:prstGeom>
        </p:spPr>
        <p:txBody>
          <a:bodyPr wrap="square">
            <a:spAutoFit/>
          </a:bodyPr>
          <a:lstStyle/>
          <a:p>
            <a:pPr algn="ctr"/>
            <a:r>
              <a:rPr lang="ru-RU" sz="5400" b="1" dirty="0" smtClean="0">
                <a:solidFill>
                  <a:schemeClr val="accent5">
                    <a:lumMod val="50000"/>
                  </a:schemeClr>
                </a:solidFill>
                <a:latin typeface="Times New Roman" pitchFamily="18" charset="0"/>
                <a:cs typeface="Times New Roman" pitchFamily="18" charset="0"/>
              </a:rPr>
              <a:t>Чернобыль – самая крупная техногенная авария </a:t>
            </a:r>
            <a:r>
              <a:rPr lang="en-US" sz="5400" b="1" dirty="0" smtClean="0">
                <a:solidFill>
                  <a:schemeClr val="accent5">
                    <a:lumMod val="50000"/>
                  </a:schemeClr>
                </a:solidFill>
                <a:latin typeface="Times New Roman" pitchFamily="18" charset="0"/>
                <a:cs typeface="Times New Roman" pitchFamily="18" charset="0"/>
              </a:rPr>
              <a:t>XX</a:t>
            </a:r>
            <a:r>
              <a:rPr lang="ru-RU" sz="5400" b="1" dirty="0" smtClean="0">
                <a:solidFill>
                  <a:schemeClr val="accent5">
                    <a:lumMod val="50000"/>
                  </a:schemeClr>
                </a:solidFill>
                <a:latin typeface="Times New Roman" pitchFamily="18" charset="0"/>
                <a:cs typeface="Times New Roman" pitchFamily="18" charset="0"/>
              </a:rPr>
              <a:t> века</a:t>
            </a:r>
          </a:p>
          <a:p>
            <a:pPr algn="ctr"/>
            <a:endParaRPr lang="en-US" sz="5400" b="1" dirty="0" smtClean="0">
              <a:solidFill>
                <a:schemeClr val="accent5">
                  <a:lumMod val="50000"/>
                </a:schemeClr>
              </a:solidFill>
              <a:latin typeface="Times New Roman" pitchFamily="18" charset="0"/>
              <a:cs typeface="Times New Roman" pitchFamily="18" charset="0"/>
            </a:endParaRPr>
          </a:p>
        </p:txBody>
      </p:sp>
      <p:pic>
        <p:nvPicPr>
          <p:cNvPr id="2054" name="Picture 6" descr="http://www.metropolistravel.com.ua/images/chernobyl.jpg"/>
          <p:cNvPicPr>
            <a:picLocks noChangeAspect="1" noChangeArrowheads="1"/>
          </p:cNvPicPr>
          <p:nvPr/>
        </p:nvPicPr>
        <p:blipFill>
          <a:blip r:embed="rId2" cstate="print"/>
          <a:srcRect b="33333"/>
          <a:stretch>
            <a:fillRect/>
          </a:stretch>
        </p:blipFill>
        <p:spPr bwMode="auto">
          <a:xfrm>
            <a:off x="0" y="4571984"/>
            <a:ext cx="9144000" cy="2286016"/>
          </a:xfrm>
          <a:prstGeom prst="rect">
            <a:avLst/>
          </a:prstGeom>
          <a:noFill/>
        </p:spPr>
      </p:pic>
    </p:spTree>
  </p:cSld>
  <p:clrMapOvr>
    <a:masterClrMapping/>
  </p:clrMapOvr>
  <p:transition>
    <p:strip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Прямоугольник 1"/>
          <p:cNvSpPr/>
          <p:nvPr/>
        </p:nvSpPr>
        <p:spPr>
          <a:xfrm>
            <a:off x="0" y="1142984"/>
            <a:ext cx="4429124" cy="3785652"/>
          </a:xfrm>
          <a:prstGeom prst="rect">
            <a:avLst/>
          </a:prstGeom>
        </p:spPr>
        <p:txBody>
          <a:bodyPr wrap="square">
            <a:spAutoFit/>
          </a:bodyPr>
          <a:lstStyle/>
          <a:p>
            <a:pPr algn="r"/>
            <a:r>
              <a:rPr lang="ru-RU" sz="2400" dirty="0" smtClean="0">
                <a:latin typeface="Times New Roman" pitchFamily="18" charset="0"/>
                <a:cs typeface="Times New Roman" pitchFamily="18" charset="0"/>
              </a:rPr>
              <a:t>Возле ЧАЭС был выкопан огромный ров. Его заполнили остатками реактора, кусками бетонных стен, одеждой рабочих-ликвидаторов катастрофы. В течение полутора месяцев реактор был полностью запечатан бетоном (т.н. саркофаг) во избежание утечки радиации. </a:t>
            </a:r>
            <a:endParaRPr lang="ru-RU" sz="2400" dirty="0">
              <a:latin typeface="Times New Roman" pitchFamily="18" charset="0"/>
              <a:cs typeface="Times New Roman" pitchFamily="18" charset="0"/>
            </a:endParaRPr>
          </a:p>
        </p:txBody>
      </p:sp>
      <p:sp>
        <p:nvSpPr>
          <p:cNvPr id="3" name="TextBox 2"/>
          <p:cNvSpPr txBox="1"/>
          <p:nvPr/>
        </p:nvSpPr>
        <p:spPr>
          <a:xfrm>
            <a:off x="4572000" y="0"/>
            <a:ext cx="4572000" cy="646331"/>
          </a:xfrm>
          <a:prstGeom prst="rect">
            <a:avLst/>
          </a:prstGeom>
          <a:noFill/>
        </p:spPr>
        <p:txBody>
          <a:bodyPr wrap="square" rtlCol="0">
            <a:spAutoFit/>
          </a:bodyPr>
          <a:lstStyle/>
          <a:p>
            <a:pPr algn="r"/>
            <a:r>
              <a:rPr lang="ru-RU" sz="3600" b="1" dirty="0" smtClean="0"/>
              <a:t>Хроника событий</a:t>
            </a:r>
            <a:endParaRPr lang="ru-RU" sz="3600" b="1" dirty="0"/>
          </a:p>
        </p:txBody>
      </p:sp>
      <p:sp>
        <p:nvSpPr>
          <p:cNvPr id="4" name="Прямоугольник 3"/>
          <p:cNvSpPr/>
          <p:nvPr/>
        </p:nvSpPr>
        <p:spPr>
          <a:xfrm>
            <a:off x="285720" y="5572140"/>
            <a:ext cx="8643998" cy="1200329"/>
          </a:xfrm>
          <a:prstGeom prst="rect">
            <a:avLst/>
          </a:prstGeom>
          <a:solidFill>
            <a:schemeClr val="accent5">
              <a:lumMod val="20000"/>
              <a:lumOff val="80000"/>
            </a:schemeClr>
          </a:solidFill>
          <a:ln w="38100">
            <a:solidFill>
              <a:schemeClr val="accent5">
                <a:lumMod val="50000"/>
              </a:schemeClr>
            </a:solidFill>
          </a:ln>
        </p:spPr>
        <p:txBody>
          <a:bodyPr wrap="square">
            <a:spAutoFit/>
          </a:bodyPr>
          <a:lstStyle/>
          <a:p>
            <a:pPr algn="ctr"/>
            <a:r>
              <a:rPr lang="ru-RU" sz="2400" dirty="0" smtClean="0">
                <a:latin typeface="Times New Roman" pitchFamily="18" charset="0"/>
                <a:cs typeface="Times New Roman" pitchFamily="18" charset="0"/>
              </a:rPr>
              <a:t>Непосредственно во время взрыва на четвёртом энергоблоке погиб только один человек (Валерий </a:t>
            </a:r>
            <a:r>
              <a:rPr lang="ru-RU" sz="2400" dirty="0" err="1" smtClean="0">
                <a:latin typeface="Times New Roman" pitchFamily="18" charset="0"/>
                <a:cs typeface="Times New Roman" pitchFamily="18" charset="0"/>
              </a:rPr>
              <a:t>Ходемчук</a:t>
            </a:r>
            <a:r>
              <a:rPr lang="ru-RU" sz="2400" dirty="0" smtClean="0">
                <a:latin typeface="Times New Roman" pitchFamily="18" charset="0"/>
                <a:cs typeface="Times New Roman" pitchFamily="18" charset="0"/>
              </a:rPr>
              <a:t>), ещё один скончался утром от полученных травм (Владимир </a:t>
            </a:r>
            <a:r>
              <a:rPr lang="ru-RU" sz="2400" dirty="0" err="1" smtClean="0">
                <a:latin typeface="Times New Roman" pitchFamily="18" charset="0"/>
                <a:cs typeface="Times New Roman" pitchFamily="18" charset="0"/>
              </a:rPr>
              <a:t>Шашенок</a:t>
            </a:r>
            <a:r>
              <a:rPr lang="ru-RU" sz="2400" dirty="0" smtClean="0">
                <a:latin typeface="Times New Roman" pitchFamily="18" charset="0"/>
                <a:cs typeface="Times New Roman" pitchFamily="18" charset="0"/>
              </a:rPr>
              <a:t>). </a:t>
            </a:r>
          </a:p>
        </p:txBody>
      </p:sp>
      <p:sp>
        <p:nvSpPr>
          <p:cNvPr id="5" name="TextBox 4"/>
          <p:cNvSpPr txBox="1"/>
          <p:nvPr/>
        </p:nvSpPr>
        <p:spPr>
          <a:xfrm>
            <a:off x="285720" y="5000636"/>
            <a:ext cx="3929090" cy="461665"/>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Знаете ли вы, что…</a:t>
            </a:r>
          </a:p>
        </p:txBody>
      </p:sp>
      <p:pic>
        <p:nvPicPr>
          <p:cNvPr id="23554" name="Picture 2" descr="http://mirnyatom.net/wp-content/uploads/2012/03/PR20120306090849.jpg"/>
          <p:cNvPicPr>
            <a:picLocks noChangeAspect="1" noChangeArrowheads="1"/>
          </p:cNvPicPr>
          <p:nvPr/>
        </p:nvPicPr>
        <p:blipFill>
          <a:blip r:embed="rId3" cstate="print"/>
          <a:srcRect/>
          <a:stretch>
            <a:fillRect/>
          </a:stretch>
        </p:blipFill>
        <p:spPr bwMode="auto">
          <a:xfrm>
            <a:off x="4572000" y="1285860"/>
            <a:ext cx="4381500" cy="3286126"/>
          </a:xfrm>
          <a:prstGeom prst="rect">
            <a:avLst/>
          </a:prstGeom>
          <a:noFill/>
        </p:spPr>
      </p:pic>
    </p:spTree>
  </p:cSld>
  <p:clrMapOvr>
    <a:overrideClrMapping bg1="lt1" tx1="dk1" bg2="lt2" tx2="dk2" accent1="accent1" accent2="accent2" accent3="accent3" accent4="accent4" accent5="accent5" accent6="accent6" hlink="hlink" folHlink="folHlink"/>
  </p:clrMapOvr>
  <p:transition>
    <p:strip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Прямоугольник 1"/>
          <p:cNvSpPr/>
          <p:nvPr/>
        </p:nvSpPr>
        <p:spPr>
          <a:xfrm>
            <a:off x="4357686" y="714356"/>
            <a:ext cx="4786314" cy="3046988"/>
          </a:xfrm>
          <a:prstGeom prst="rect">
            <a:avLst/>
          </a:prstGeom>
        </p:spPr>
        <p:txBody>
          <a:bodyPr wrap="square">
            <a:spAutoFit/>
          </a:bodyPr>
          <a:lstStyle/>
          <a:p>
            <a:r>
              <a:rPr lang="ru-RU" sz="2400" dirty="0" smtClean="0">
                <a:latin typeface="Times New Roman" pitchFamily="18" charset="0"/>
                <a:cs typeface="Times New Roman" pitchFamily="18" charset="0"/>
              </a:rPr>
              <a:t>Сильные ветры и дожди, так некстати прошедшие по Европе, разнесли радиацию по всему миру. Больше всего «досталось» Украине, Белоруссии и юго-западным областям России, а также Финляндии, Швеции, Германии, Великобритании. </a:t>
            </a:r>
            <a:endParaRPr lang="ru-RU" sz="2400" dirty="0">
              <a:latin typeface="Times New Roman" pitchFamily="18" charset="0"/>
              <a:cs typeface="Times New Roman" pitchFamily="18" charset="0"/>
            </a:endParaRPr>
          </a:p>
        </p:txBody>
      </p:sp>
      <p:sp>
        <p:nvSpPr>
          <p:cNvPr id="4" name="Прямоугольник 3"/>
          <p:cNvSpPr/>
          <p:nvPr/>
        </p:nvSpPr>
        <p:spPr>
          <a:xfrm>
            <a:off x="285720" y="4857760"/>
            <a:ext cx="8643998" cy="830997"/>
          </a:xfrm>
          <a:prstGeom prst="rect">
            <a:avLst/>
          </a:prstGeom>
          <a:solidFill>
            <a:schemeClr val="accent5">
              <a:lumMod val="20000"/>
              <a:lumOff val="80000"/>
            </a:schemeClr>
          </a:solidFill>
          <a:ln w="38100">
            <a:solidFill>
              <a:schemeClr val="accent5">
                <a:lumMod val="50000"/>
              </a:schemeClr>
            </a:solidFill>
          </a:ln>
        </p:spPr>
        <p:txBody>
          <a:bodyPr wrap="square">
            <a:spAutoFit/>
          </a:bodyPr>
          <a:lstStyle/>
          <a:p>
            <a:pPr algn="ctr"/>
            <a:r>
              <a:rPr lang="ru-RU" sz="2400" dirty="0" smtClean="0">
                <a:latin typeface="Times New Roman" pitchFamily="18" charset="0"/>
                <a:cs typeface="Times New Roman" pitchFamily="18" charset="0"/>
              </a:rPr>
              <a:t>В сберкассах страны был открыт </a:t>
            </a:r>
            <a:r>
              <a:rPr lang="ru-RU" sz="2400" b="1" dirty="0" smtClean="0">
                <a:latin typeface="Times New Roman" pitchFamily="18" charset="0"/>
                <a:cs typeface="Times New Roman" pitchFamily="18" charset="0"/>
              </a:rPr>
              <a:t>«счёт 904» </a:t>
            </a:r>
            <a:r>
              <a:rPr lang="ru-RU" sz="2400" dirty="0" smtClean="0">
                <a:latin typeface="Times New Roman" pitchFamily="18" charset="0"/>
                <a:cs typeface="Times New Roman" pitchFamily="18" charset="0"/>
              </a:rPr>
              <a:t>для пожертвований граждан, на который </a:t>
            </a:r>
            <a:r>
              <a:rPr lang="ru-RU" sz="2400" b="1" dirty="0" smtClean="0">
                <a:latin typeface="Times New Roman" pitchFamily="18" charset="0"/>
                <a:cs typeface="Times New Roman" pitchFamily="18" charset="0"/>
              </a:rPr>
              <a:t>за полгода </a:t>
            </a:r>
            <a:r>
              <a:rPr lang="ru-RU" sz="2400" dirty="0" smtClean="0">
                <a:latin typeface="Times New Roman" pitchFamily="18" charset="0"/>
                <a:cs typeface="Times New Roman" pitchFamily="18" charset="0"/>
              </a:rPr>
              <a:t>поступило </a:t>
            </a:r>
            <a:r>
              <a:rPr lang="ru-RU" sz="2400" b="1" dirty="0" smtClean="0">
                <a:latin typeface="Times New Roman" pitchFamily="18" charset="0"/>
                <a:cs typeface="Times New Roman" pitchFamily="18" charset="0"/>
              </a:rPr>
              <a:t>520 млн рублей</a:t>
            </a:r>
            <a:r>
              <a:rPr lang="ru-RU" sz="2400" dirty="0" smtClean="0">
                <a:latin typeface="Times New Roman" pitchFamily="18" charset="0"/>
                <a:cs typeface="Times New Roman" pitchFamily="18" charset="0"/>
              </a:rPr>
              <a:t>. </a:t>
            </a:r>
          </a:p>
        </p:txBody>
      </p:sp>
      <p:sp>
        <p:nvSpPr>
          <p:cNvPr id="5" name="TextBox 4"/>
          <p:cNvSpPr txBox="1"/>
          <p:nvPr/>
        </p:nvSpPr>
        <p:spPr>
          <a:xfrm>
            <a:off x="285720" y="4286256"/>
            <a:ext cx="3929090" cy="461665"/>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Знаете ли вы, что…</a:t>
            </a:r>
          </a:p>
        </p:txBody>
      </p:sp>
      <p:pic>
        <p:nvPicPr>
          <p:cNvPr id="24578" name="Picture 2" descr="http://foto.netwind.ru/temp/999n.jpg"/>
          <p:cNvPicPr>
            <a:picLocks noChangeAspect="1" noChangeArrowheads="1"/>
          </p:cNvPicPr>
          <p:nvPr/>
        </p:nvPicPr>
        <p:blipFill>
          <a:blip r:embed="rId3" cstate="print"/>
          <a:srcRect l="2578" t="3248" r="6070" b="6047"/>
          <a:stretch>
            <a:fillRect/>
          </a:stretch>
        </p:blipFill>
        <p:spPr bwMode="auto">
          <a:xfrm>
            <a:off x="128983" y="1357298"/>
            <a:ext cx="4158331" cy="2786082"/>
          </a:xfrm>
          <a:prstGeom prst="rect">
            <a:avLst/>
          </a:prstGeom>
          <a:noFill/>
        </p:spPr>
      </p:pic>
    </p:spTree>
  </p:cSld>
  <p:clrMapOvr>
    <a:overrideClrMapping bg1="lt1" tx1="dk1" bg2="lt2" tx2="dk2" accent1="accent1" accent2="accent2" accent3="accent3" accent4="accent4" accent5="accent5" accent6="accent6" hlink="hlink" folHlink="folHlink"/>
  </p:clrMapOvr>
  <p:transition>
    <p:strip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928670"/>
            <a:ext cx="4357718" cy="4154984"/>
          </a:xfrm>
          <a:prstGeom prst="rect">
            <a:avLst/>
          </a:prstGeom>
        </p:spPr>
        <p:txBody>
          <a:bodyPr wrap="square">
            <a:spAutoFit/>
          </a:bodyPr>
          <a:lstStyle/>
          <a:p>
            <a:pPr algn="r"/>
            <a:r>
              <a:rPr lang="ru-RU" sz="2400" dirty="0" smtClean="0">
                <a:latin typeface="Times New Roman" pitchFamily="18" charset="0"/>
                <a:cs typeface="Times New Roman" pitchFamily="18" charset="0"/>
              </a:rPr>
              <a:t>35лет прошло после страшного события, повергшего в шок весь мир. Отголоски этой катастрофы века еще долго будут бередить души людей, а ее последствия еще не раз коснутся человека. Катастрофа на Чернобыльской АЭС – почему она произошла и чем чреваты для нас ее последствия? </a:t>
            </a:r>
            <a:endParaRPr lang="ru-RU" sz="2400" dirty="0">
              <a:latin typeface="Times New Roman" pitchFamily="18" charset="0"/>
              <a:cs typeface="Times New Roman" pitchFamily="18" charset="0"/>
            </a:endParaRPr>
          </a:p>
        </p:txBody>
      </p:sp>
      <p:sp>
        <p:nvSpPr>
          <p:cNvPr id="3" name="TextBox 2"/>
          <p:cNvSpPr txBox="1"/>
          <p:nvPr/>
        </p:nvSpPr>
        <p:spPr>
          <a:xfrm>
            <a:off x="4572000" y="0"/>
            <a:ext cx="4572000" cy="646331"/>
          </a:xfrm>
          <a:prstGeom prst="rect">
            <a:avLst/>
          </a:prstGeom>
          <a:noFill/>
        </p:spPr>
        <p:txBody>
          <a:bodyPr wrap="square" rtlCol="0">
            <a:spAutoFit/>
          </a:bodyPr>
          <a:lstStyle/>
          <a:p>
            <a:pPr algn="r"/>
            <a:r>
              <a:rPr lang="ru-RU" sz="3600" b="1" dirty="0" smtClean="0"/>
              <a:t>История</a:t>
            </a:r>
            <a:endParaRPr lang="ru-RU" sz="3600" b="1" dirty="0"/>
          </a:p>
        </p:txBody>
      </p:sp>
      <p:sp>
        <p:nvSpPr>
          <p:cNvPr id="4" name="Прямоугольник 3"/>
          <p:cNvSpPr/>
          <p:nvPr/>
        </p:nvSpPr>
        <p:spPr>
          <a:xfrm>
            <a:off x="285720" y="5429264"/>
            <a:ext cx="8429684" cy="1200329"/>
          </a:xfrm>
          <a:prstGeom prst="rect">
            <a:avLst/>
          </a:prstGeom>
          <a:solidFill>
            <a:schemeClr val="accent5">
              <a:lumMod val="20000"/>
              <a:lumOff val="80000"/>
            </a:schemeClr>
          </a:solidFill>
          <a:ln w="38100">
            <a:solidFill>
              <a:schemeClr val="accent5">
                <a:lumMod val="50000"/>
              </a:schemeClr>
            </a:solidFill>
          </a:ln>
        </p:spPr>
        <p:txBody>
          <a:bodyPr wrap="square">
            <a:spAutoFit/>
          </a:bodyPr>
          <a:lstStyle/>
          <a:p>
            <a:pPr algn="ctr"/>
            <a:r>
              <a:rPr lang="ru-RU" sz="2400" dirty="0" smtClean="0">
                <a:latin typeface="Times New Roman" pitchFamily="18" charset="0"/>
                <a:cs typeface="Times New Roman" pitchFamily="18" charset="0"/>
              </a:rPr>
              <a:t>26 апреля 1986 года навсегда войдет в историю человечества, как день крупнейший аварии на атомной станции, за всю историю человечества. </a:t>
            </a:r>
          </a:p>
        </p:txBody>
      </p:sp>
      <p:pic>
        <p:nvPicPr>
          <p:cNvPr id="1026" name="Picture 2" descr="http://alternatyva-pisochyn.com.ua/uploads/posts/2014-04/1398536954_chernobyl.jpg"/>
          <p:cNvPicPr>
            <a:picLocks noChangeAspect="1" noChangeArrowheads="1"/>
          </p:cNvPicPr>
          <p:nvPr/>
        </p:nvPicPr>
        <p:blipFill>
          <a:blip r:embed="rId2" cstate="print"/>
          <a:srcRect/>
          <a:stretch>
            <a:fillRect/>
          </a:stretch>
        </p:blipFill>
        <p:spPr bwMode="auto">
          <a:xfrm>
            <a:off x="4572000" y="1357298"/>
            <a:ext cx="4286250" cy="3076575"/>
          </a:xfrm>
          <a:prstGeom prst="rect">
            <a:avLst/>
          </a:prstGeom>
          <a:noFill/>
        </p:spPr>
      </p:pic>
    </p:spTree>
  </p:cSld>
  <p:clrMapOvr>
    <a:masterClrMapping/>
  </p:clrMapOvr>
  <p:transition>
    <p:strip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928670"/>
            <a:ext cx="8572560" cy="2308324"/>
          </a:xfrm>
          <a:prstGeom prst="rect">
            <a:avLst/>
          </a:prstGeom>
        </p:spPr>
        <p:txBody>
          <a:bodyPr wrap="square">
            <a:spAutoFit/>
          </a:bodyPr>
          <a:lstStyle/>
          <a:p>
            <a:pPr algn="just"/>
            <a:r>
              <a:rPr lang="ru-RU" sz="2400" dirty="0" smtClean="0">
                <a:latin typeface="Times New Roman" pitchFamily="18" charset="0"/>
                <a:cs typeface="Times New Roman" pitchFamily="18" charset="0"/>
              </a:rPr>
              <a:t>В ночь на 26 апреля 1986 года на четвертом энергоблоке Чернобыльской атомной электростанции (ЧАЭС), расположенной на территории Украины (в то время Украинской ССР) на правом берегу реки Припять в 12 километрах от города Чернобыля Киевской области, произошла крупнейшая в истории мировой атомной энергетики авария.</a:t>
            </a:r>
          </a:p>
        </p:txBody>
      </p:sp>
      <p:sp>
        <p:nvSpPr>
          <p:cNvPr id="3" name="TextBox 2"/>
          <p:cNvSpPr txBox="1"/>
          <p:nvPr/>
        </p:nvSpPr>
        <p:spPr>
          <a:xfrm>
            <a:off x="4572000" y="0"/>
            <a:ext cx="4572000" cy="646331"/>
          </a:xfrm>
          <a:prstGeom prst="rect">
            <a:avLst/>
          </a:prstGeom>
          <a:noFill/>
        </p:spPr>
        <p:txBody>
          <a:bodyPr wrap="square" rtlCol="0">
            <a:spAutoFit/>
          </a:bodyPr>
          <a:lstStyle/>
          <a:p>
            <a:pPr algn="r"/>
            <a:r>
              <a:rPr lang="ru-RU" sz="3600" b="1" dirty="0" smtClean="0"/>
              <a:t>История</a:t>
            </a:r>
            <a:endParaRPr lang="ru-RU" sz="3600" b="1" dirty="0"/>
          </a:p>
        </p:txBody>
      </p:sp>
      <p:sp>
        <p:nvSpPr>
          <p:cNvPr id="4" name="Прямоугольник 3"/>
          <p:cNvSpPr/>
          <p:nvPr/>
        </p:nvSpPr>
        <p:spPr>
          <a:xfrm>
            <a:off x="214282" y="4263948"/>
            <a:ext cx="8643998" cy="2308324"/>
          </a:xfrm>
          <a:prstGeom prst="rect">
            <a:avLst/>
          </a:prstGeom>
          <a:solidFill>
            <a:schemeClr val="accent5">
              <a:lumMod val="20000"/>
              <a:lumOff val="80000"/>
            </a:schemeClr>
          </a:solidFill>
          <a:ln w="38100">
            <a:solidFill>
              <a:schemeClr val="accent5">
                <a:lumMod val="50000"/>
              </a:schemeClr>
            </a:solidFill>
          </a:ln>
        </p:spPr>
        <p:txBody>
          <a:bodyPr wrap="square">
            <a:spAutoFit/>
          </a:bodyPr>
          <a:lstStyle/>
          <a:p>
            <a:pPr algn="ctr"/>
            <a:r>
              <a:rPr lang="ru-RU" sz="2400" dirty="0" smtClean="0">
                <a:latin typeface="Times New Roman" pitchFamily="18" charset="0"/>
                <a:cs typeface="Times New Roman" pitchFamily="18" charset="0"/>
              </a:rPr>
              <a:t>Чернобыльской катастрофе было присвоено 7 баллов из 7 возможных по международной школе ядерных событий (INES), что делает ее самой крупнейшей техногенной катастрофой того времени. Стоит отметить что 7 баллов было присвоено также аварии на АЭС Фукусима-1, Япония, в 2011 году, где в результате землетрясения тоже произошла катастрофа.</a:t>
            </a:r>
          </a:p>
        </p:txBody>
      </p:sp>
      <p:sp>
        <p:nvSpPr>
          <p:cNvPr id="5" name="TextBox 4"/>
          <p:cNvSpPr txBox="1"/>
          <p:nvPr/>
        </p:nvSpPr>
        <p:spPr>
          <a:xfrm>
            <a:off x="214282" y="3692444"/>
            <a:ext cx="3929090" cy="461665"/>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Знаете ли вы, что…</a:t>
            </a:r>
          </a:p>
        </p:txBody>
      </p:sp>
    </p:spTree>
  </p:cSld>
  <p:clrMapOvr>
    <a:masterClrMapping/>
  </p:clrMapOvr>
  <p:transition>
    <p:strip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Прямоугольник 1"/>
          <p:cNvSpPr/>
          <p:nvPr/>
        </p:nvSpPr>
        <p:spPr>
          <a:xfrm>
            <a:off x="214282" y="1120676"/>
            <a:ext cx="8715436" cy="4154984"/>
          </a:xfrm>
          <a:prstGeom prst="rect">
            <a:avLst/>
          </a:prstGeom>
        </p:spPr>
        <p:txBody>
          <a:bodyPr wrap="square">
            <a:spAutoFit/>
          </a:bodyPr>
          <a:lstStyle/>
          <a:p>
            <a:pPr algn="just"/>
            <a:r>
              <a:rPr lang="ru-RU" sz="2400" dirty="0" smtClean="0">
                <a:latin typeface="Times New Roman" pitchFamily="18" charset="0"/>
                <a:cs typeface="Times New Roman" pitchFamily="18" charset="0"/>
              </a:rPr>
              <a:t>До сих пор нет однозначного мнения об этом. Одни утверждают, что причина в бракованном оборудовании и грубейших ошибках при строительстве АЭС. Другие видят причину взрыва в сбое работы системы водоснабжения, которая обеспечивала охлаждение реактора. Третьи убеждены, что всему виной оказались проводимые на станции в ту ночь эксперименты по допустимой нагрузке, во время которых произошло грубое нарушение правил эксплуатации. Четвертые уверены, что если бы над реактором находился защитный бетонный колпак, построением которого пренебрегли, такого распространения радиации, случившегося в результате взрыва, не было бы.</a:t>
            </a:r>
          </a:p>
        </p:txBody>
      </p:sp>
      <p:sp>
        <p:nvSpPr>
          <p:cNvPr id="3" name="TextBox 2"/>
          <p:cNvSpPr txBox="1"/>
          <p:nvPr/>
        </p:nvSpPr>
        <p:spPr>
          <a:xfrm>
            <a:off x="0" y="0"/>
            <a:ext cx="9144000" cy="1200329"/>
          </a:xfrm>
          <a:prstGeom prst="rect">
            <a:avLst/>
          </a:prstGeom>
          <a:noFill/>
        </p:spPr>
        <p:txBody>
          <a:bodyPr wrap="square" rtlCol="0">
            <a:spAutoFit/>
          </a:bodyPr>
          <a:lstStyle/>
          <a:p>
            <a:pPr algn="r"/>
            <a:r>
              <a:rPr lang="ru-RU" sz="3600" b="1" dirty="0" smtClean="0"/>
              <a:t>Почему произошла чернобыльская катастрофа? </a:t>
            </a:r>
          </a:p>
        </p:txBody>
      </p:sp>
      <p:sp>
        <p:nvSpPr>
          <p:cNvPr id="4" name="Прямоугольник 3"/>
          <p:cNvSpPr/>
          <p:nvPr/>
        </p:nvSpPr>
        <p:spPr>
          <a:xfrm>
            <a:off x="214282" y="5884151"/>
            <a:ext cx="8643998" cy="830997"/>
          </a:xfrm>
          <a:prstGeom prst="rect">
            <a:avLst/>
          </a:prstGeom>
          <a:solidFill>
            <a:schemeClr val="accent5">
              <a:lumMod val="20000"/>
              <a:lumOff val="80000"/>
            </a:schemeClr>
          </a:solidFill>
          <a:ln w="38100">
            <a:solidFill>
              <a:schemeClr val="accent5">
                <a:lumMod val="50000"/>
              </a:schemeClr>
            </a:solidFill>
          </a:ln>
        </p:spPr>
        <p:txBody>
          <a:bodyPr wrap="square">
            <a:spAutoFit/>
          </a:bodyPr>
          <a:lstStyle/>
          <a:p>
            <a:pPr algn="ctr"/>
            <a:r>
              <a:rPr lang="ru-RU" sz="2400" dirty="0" smtClean="0">
                <a:latin typeface="Times New Roman" pitchFamily="18" charset="0"/>
                <a:cs typeface="Times New Roman" pitchFamily="18" charset="0"/>
              </a:rPr>
              <a:t>Ядерный дождь прошел так далеко, что даже дошел до Ирландии.</a:t>
            </a:r>
          </a:p>
        </p:txBody>
      </p:sp>
      <p:sp>
        <p:nvSpPr>
          <p:cNvPr id="5" name="TextBox 4"/>
          <p:cNvSpPr txBox="1"/>
          <p:nvPr/>
        </p:nvSpPr>
        <p:spPr>
          <a:xfrm>
            <a:off x="214282" y="5312647"/>
            <a:ext cx="3929090" cy="461665"/>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Знаете ли вы, что…</a:t>
            </a:r>
          </a:p>
        </p:txBody>
      </p:sp>
    </p:spTree>
  </p:cSld>
  <p:clrMapOvr>
    <a:overrideClrMapping bg1="lt1" tx1="dk1" bg2="lt2" tx2="dk2" accent1="accent1" accent2="accent2" accent3="accent3" accent4="accent4" accent5="accent5" accent6="accent6" hlink="hlink" folHlink="folHlink"/>
  </p:clrMapOvr>
  <p:transition>
    <p:strip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Прямоугольник 1"/>
          <p:cNvSpPr/>
          <p:nvPr/>
        </p:nvSpPr>
        <p:spPr>
          <a:xfrm>
            <a:off x="4572000" y="1000108"/>
            <a:ext cx="4572000" cy="3785652"/>
          </a:xfrm>
          <a:prstGeom prst="rect">
            <a:avLst/>
          </a:prstGeom>
        </p:spPr>
        <p:txBody>
          <a:bodyPr wrap="square">
            <a:spAutoFit/>
          </a:bodyPr>
          <a:lstStyle/>
          <a:p>
            <a:r>
              <a:rPr lang="ru-RU" sz="2400" dirty="0" smtClean="0">
                <a:latin typeface="Times New Roman" pitchFamily="18" charset="0"/>
                <a:cs typeface="Times New Roman" pitchFamily="18" charset="0"/>
              </a:rPr>
              <a:t>Взрыв на Чернобыльской АЭС случился глубокой ночью 26 апреля 1986 года. На место происшествия была вызвана команда пожарных. Смелые и отважные люди, они были шокированы увиденным и по зашкалившим счетчикам радиации сразу догадались о том, что произошло. </a:t>
            </a:r>
          </a:p>
        </p:txBody>
      </p:sp>
      <p:sp>
        <p:nvSpPr>
          <p:cNvPr id="3" name="TextBox 2"/>
          <p:cNvSpPr txBox="1"/>
          <p:nvPr/>
        </p:nvSpPr>
        <p:spPr>
          <a:xfrm>
            <a:off x="4572000" y="0"/>
            <a:ext cx="4214842" cy="646331"/>
          </a:xfrm>
          <a:prstGeom prst="rect">
            <a:avLst/>
          </a:prstGeom>
          <a:noFill/>
        </p:spPr>
        <p:txBody>
          <a:bodyPr wrap="square" rtlCol="0">
            <a:spAutoFit/>
          </a:bodyPr>
          <a:lstStyle/>
          <a:p>
            <a:pPr algn="r"/>
            <a:r>
              <a:rPr lang="ru-RU" sz="3600" b="1" dirty="0" smtClean="0"/>
              <a:t>Хроника событий</a:t>
            </a:r>
            <a:endParaRPr lang="ru-RU" sz="3600" b="1" dirty="0"/>
          </a:p>
        </p:txBody>
      </p:sp>
      <p:sp>
        <p:nvSpPr>
          <p:cNvPr id="4" name="Прямоугольник 3"/>
          <p:cNvSpPr/>
          <p:nvPr/>
        </p:nvSpPr>
        <p:spPr>
          <a:xfrm>
            <a:off x="214282" y="5443381"/>
            <a:ext cx="8643998" cy="1200329"/>
          </a:xfrm>
          <a:prstGeom prst="rect">
            <a:avLst/>
          </a:prstGeom>
          <a:solidFill>
            <a:schemeClr val="accent5">
              <a:lumMod val="20000"/>
              <a:lumOff val="80000"/>
            </a:schemeClr>
          </a:solidFill>
          <a:ln w="38100">
            <a:solidFill>
              <a:schemeClr val="accent5">
                <a:lumMod val="50000"/>
              </a:schemeClr>
            </a:solidFill>
          </a:ln>
        </p:spPr>
        <p:txBody>
          <a:bodyPr wrap="square">
            <a:spAutoFit/>
          </a:bodyPr>
          <a:lstStyle/>
          <a:p>
            <a:pPr algn="ctr"/>
            <a:r>
              <a:rPr lang="ru-RU" sz="2400" dirty="0" smtClean="0">
                <a:latin typeface="Times New Roman" pitchFamily="18" charset="0"/>
                <a:cs typeface="Times New Roman" pitchFamily="18" charset="0"/>
              </a:rPr>
              <a:t>В результате аварии на Чернобыльской АЭС было выброшено в 100 раз больше радиации, чем был эффект от атомных бомб сброшенных на Хиросиму и Нагасаки в 1945 году.</a:t>
            </a:r>
          </a:p>
        </p:txBody>
      </p:sp>
      <p:sp>
        <p:nvSpPr>
          <p:cNvPr id="5" name="TextBox 4"/>
          <p:cNvSpPr txBox="1"/>
          <p:nvPr/>
        </p:nvSpPr>
        <p:spPr>
          <a:xfrm>
            <a:off x="214282" y="4871877"/>
            <a:ext cx="3929090" cy="461665"/>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Знаете ли вы, что…</a:t>
            </a:r>
          </a:p>
        </p:txBody>
      </p:sp>
      <p:pic>
        <p:nvPicPr>
          <p:cNvPr id="18434" name="Picture 2" descr="http://cdn14.img22.ria.ru/images/93454/58/934545835.jpg"/>
          <p:cNvPicPr>
            <a:picLocks noChangeAspect="1" noChangeArrowheads="1"/>
          </p:cNvPicPr>
          <p:nvPr/>
        </p:nvPicPr>
        <p:blipFill>
          <a:blip r:embed="rId3" cstate="print"/>
          <a:srcRect l="10978"/>
          <a:stretch>
            <a:fillRect/>
          </a:stretch>
        </p:blipFill>
        <p:spPr bwMode="auto">
          <a:xfrm>
            <a:off x="285720" y="1285860"/>
            <a:ext cx="4143363" cy="3071834"/>
          </a:xfrm>
          <a:prstGeom prst="rect">
            <a:avLst/>
          </a:prstGeom>
          <a:noFill/>
        </p:spPr>
      </p:pic>
    </p:spTree>
  </p:cSld>
  <p:clrMapOvr>
    <a:overrideClrMapping bg1="lt1" tx1="dk1" bg2="lt2" tx2="dk2" accent1="accent1" accent2="accent2" accent3="accent3" accent4="accent4" accent5="accent5" accent6="accent6" hlink="hlink" folHlink="folHlink"/>
  </p:clrMapOvr>
  <p:transition>
    <p:strip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Прямоугольник 1"/>
          <p:cNvSpPr/>
          <p:nvPr/>
        </p:nvSpPr>
        <p:spPr>
          <a:xfrm>
            <a:off x="-32" y="785794"/>
            <a:ext cx="4929222" cy="4154984"/>
          </a:xfrm>
          <a:prstGeom prst="rect">
            <a:avLst/>
          </a:prstGeom>
        </p:spPr>
        <p:txBody>
          <a:bodyPr wrap="square">
            <a:spAutoFit/>
          </a:bodyPr>
          <a:lstStyle/>
          <a:p>
            <a:pPr algn="r"/>
            <a:r>
              <a:rPr lang="ru-RU" sz="2400" dirty="0" smtClean="0">
                <a:latin typeface="Times New Roman" pitchFamily="18" charset="0"/>
                <a:cs typeface="Times New Roman" pitchFamily="18" charset="0"/>
              </a:rPr>
              <a:t>Однако думать было некогда – и команда из 30 человек бросилась на борьбу с бедствием. Из защитной одежды на них были обычные каски и сапоги – конечно, они никоим образом не могли уберечь пожарных от огромных доз радиации. Этих людей уже давно нет в живых, все они в разное время умерли мучительной смертью от поразившего их рака.</a:t>
            </a:r>
          </a:p>
        </p:txBody>
      </p:sp>
      <p:sp>
        <p:nvSpPr>
          <p:cNvPr id="3" name="TextBox 2"/>
          <p:cNvSpPr txBox="1"/>
          <p:nvPr/>
        </p:nvSpPr>
        <p:spPr>
          <a:xfrm>
            <a:off x="4572000" y="0"/>
            <a:ext cx="4572000" cy="646331"/>
          </a:xfrm>
          <a:prstGeom prst="rect">
            <a:avLst/>
          </a:prstGeom>
          <a:noFill/>
        </p:spPr>
        <p:txBody>
          <a:bodyPr wrap="square" rtlCol="0">
            <a:spAutoFit/>
          </a:bodyPr>
          <a:lstStyle/>
          <a:p>
            <a:pPr algn="r"/>
            <a:r>
              <a:rPr lang="ru-RU" sz="3600" b="1" dirty="0" smtClean="0"/>
              <a:t>Хроника событий</a:t>
            </a:r>
            <a:endParaRPr lang="ru-RU" sz="3600" b="1" dirty="0"/>
          </a:p>
        </p:txBody>
      </p:sp>
      <p:sp>
        <p:nvSpPr>
          <p:cNvPr id="4" name="Прямоугольник 3"/>
          <p:cNvSpPr/>
          <p:nvPr/>
        </p:nvSpPr>
        <p:spPr>
          <a:xfrm>
            <a:off x="285720" y="5429264"/>
            <a:ext cx="8643998" cy="1200329"/>
          </a:xfrm>
          <a:prstGeom prst="rect">
            <a:avLst/>
          </a:prstGeom>
          <a:solidFill>
            <a:schemeClr val="accent5">
              <a:lumMod val="20000"/>
              <a:lumOff val="80000"/>
            </a:schemeClr>
          </a:solidFill>
          <a:ln w="38100">
            <a:solidFill>
              <a:schemeClr val="accent5">
                <a:lumMod val="50000"/>
              </a:schemeClr>
            </a:solidFill>
          </a:ln>
        </p:spPr>
        <p:txBody>
          <a:bodyPr wrap="square">
            <a:spAutoFit/>
          </a:bodyPr>
          <a:lstStyle/>
          <a:p>
            <a:pPr algn="ctr"/>
            <a:r>
              <a:rPr lang="ru-RU" sz="2400" dirty="0" smtClean="0">
                <a:latin typeface="Times New Roman" pitchFamily="18" charset="0"/>
                <a:cs typeface="Times New Roman" pitchFamily="18" charset="0"/>
              </a:rPr>
              <a:t>Область попавшая в списки «загрязненных» стала одним из самых уникальных мировых заповедников с процветающей популяцией волков, оленей, бобров, орлов и других животных</a:t>
            </a:r>
          </a:p>
        </p:txBody>
      </p:sp>
      <p:sp>
        <p:nvSpPr>
          <p:cNvPr id="5" name="TextBox 4"/>
          <p:cNvSpPr txBox="1"/>
          <p:nvPr/>
        </p:nvSpPr>
        <p:spPr>
          <a:xfrm>
            <a:off x="285720" y="4857760"/>
            <a:ext cx="3929090" cy="461665"/>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Знаете ли вы, что…</a:t>
            </a:r>
          </a:p>
        </p:txBody>
      </p:sp>
      <p:pic>
        <p:nvPicPr>
          <p:cNvPr id="16386" name="Picture 2" descr="http://www.chornobyl.in.ua/img/villages/chernobyl/memorial_2.jpg"/>
          <p:cNvPicPr>
            <a:picLocks noChangeAspect="1" noChangeArrowheads="1"/>
          </p:cNvPicPr>
          <p:nvPr/>
        </p:nvPicPr>
        <p:blipFill>
          <a:blip r:embed="rId3" cstate="print"/>
          <a:srcRect t="12285" r="19833" b="7714"/>
          <a:stretch>
            <a:fillRect/>
          </a:stretch>
        </p:blipFill>
        <p:spPr bwMode="auto">
          <a:xfrm>
            <a:off x="5000628" y="1214422"/>
            <a:ext cx="4008840" cy="3000396"/>
          </a:xfrm>
          <a:prstGeom prst="rect">
            <a:avLst/>
          </a:prstGeom>
          <a:noFill/>
        </p:spPr>
      </p:pic>
    </p:spTree>
  </p:cSld>
  <p:clrMapOvr>
    <a:overrideClrMapping bg1="lt1" tx1="dk1" bg2="lt2" tx2="dk2" accent1="accent1" accent2="accent2" accent3="accent3" accent4="accent4" accent5="accent5" accent6="accent6" hlink="hlink" folHlink="folHlink"/>
  </p:clrMapOvr>
  <p:transition>
    <p:strip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Прямоугольник 1"/>
          <p:cNvSpPr/>
          <p:nvPr/>
        </p:nvSpPr>
        <p:spPr>
          <a:xfrm>
            <a:off x="4000496" y="785794"/>
            <a:ext cx="5143504" cy="3046988"/>
          </a:xfrm>
          <a:prstGeom prst="rect">
            <a:avLst/>
          </a:prstGeom>
        </p:spPr>
        <p:txBody>
          <a:bodyPr wrap="square">
            <a:spAutoFit/>
          </a:bodyPr>
          <a:lstStyle/>
          <a:p>
            <a:r>
              <a:rPr lang="ru-RU" sz="2400" dirty="0" smtClean="0">
                <a:latin typeface="Times New Roman" pitchFamily="18" charset="0"/>
                <a:cs typeface="Times New Roman" pitchFamily="18" charset="0"/>
              </a:rPr>
              <a:t>К утру пламя потушили. Но по всей территории атомной станции были разбросаны излучающие радиацию куски урана. Советские люди не сразу узнали о катастрофе, произошедшей на Чернобыльской АЭС. Это позволило сохранять спокойствие и предотвратить панику. </a:t>
            </a:r>
          </a:p>
        </p:txBody>
      </p:sp>
      <p:sp>
        <p:nvSpPr>
          <p:cNvPr id="3" name="TextBox 2"/>
          <p:cNvSpPr txBox="1"/>
          <p:nvPr/>
        </p:nvSpPr>
        <p:spPr>
          <a:xfrm>
            <a:off x="4572000" y="0"/>
            <a:ext cx="4572000" cy="646331"/>
          </a:xfrm>
          <a:prstGeom prst="rect">
            <a:avLst/>
          </a:prstGeom>
          <a:noFill/>
        </p:spPr>
        <p:txBody>
          <a:bodyPr wrap="square" rtlCol="0">
            <a:spAutoFit/>
          </a:bodyPr>
          <a:lstStyle/>
          <a:p>
            <a:pPr algn="r"/>
            <a:r>
              <a:rPr lang="ru-RU" sz="3600" b="1" dirty="0" smtClean="0"/>
              <a:t>Хроника событий</a:t>
            </a:r>
            <a:endParaRPr lang="ru-RU" sz="3600" b="1" dirty="0"/>
          </a:p>
        </p:txBody>
      </p:sp>
      <p:sp>
        <p:nvSpPr>
          <p:cNvPr id="4" name="Прямоугольник 3"/>
          <p:cNvSpPr/>
          <p:nvPr/>
        </p:nvSpPr>
        <p:spPr>
          <a:xfrm>
            <a:off x="285720" y="5500702"/>
            <a:ext cx="8643998" cy="1200329"/>
          </a:xfrm>
          <a:prstGeom prst="rect">
            <a:avLst/>
          </a:prstGeom>
          <a:solidFill>
            <a:schemeClr val="accent5">
              <a:lumMod val="20000"/>
              <a:lumOff val="80000"/>
            </a:schemeClr>
          </a:solidFill>
          <a:ln w="38100">
            <a:solidFill>
              <a:schemeClr val="accent5">
                <a:lumMod val="50000"/>
              </a:schemeClr>
            </a:solidFill>
          </a:ln>
        </p:spPr>
        <p:txBody>
          <a:bodyPr wrap="square">
            <a:spAutoFit/>
          </a:bodyPr>
          <a:lstStyle/>
          <a:p>
            <a:pPr algn="ctr"/>
            <a:r>
              <a:rPr lang="ru-RU" sz="2400" dirty="0" smtClean="0">
                <a:latin typeface="Times New Roman" pitchFamily="18" charset="0"/>
                <a:cs typeface="Times New Roman" pitchFamily="18" charset="0"/>
              </a:rPr>
              <a:t>Ничего не ведающее население еще целых два дня после взрыва преспокойно отдыхало на территории, которая стала смертельно опасной.</a:t>
            </a:r>
            <a:endParaRPr lang="ru-RU" sz="2400" dirty="0">
              <a:latin typeface="Times New Roman" pitchFamily="18" charset="0"/>
              <a:cs typeface="Times New Roman" pitchFamily="18" charset="0"/>
            </a:endParaRPr>
          </a:p>
        </p:txBody>
      </p:sp>
      <p:sp>
        <p:nvSpPr>
          <p:cNvPr id="5" name="TextBox 4"/>
          <p:cNvSpPr txBox="1"/>
          <p:nvPr/>
        </p:nvSpPr>
        <p:spPr>
          <a:xfrm>
            <a:off x="285720" y="4929198"/>
            <a:ext cx="3929090" cy="461665"/>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Знаете ли вы, что…</a:t>
            </a:r>
          </a:p>
        </p:txBody>
      </p:sp>
      <p:pic>
        <p:nvPicPr>
          <p:cNvPr id="15362" name="Picture 2" descr="http://newvv.net/images/stories/photoreport/resized/285/1272278288_100426pryp13.jpg"/>
          <p:cNvPicPr>
            <a:picLocks noChangeAspect="1" noChangeArrowheads="1"/>
          </p:cNvPicPr>
          <p:nvPr/>
        </p:nvPicPr>
        <p:blipFill>
          <a:blip r:embed="rId3" cstate="print"/>
          <a:srcRect l="18293" t="12500" r="35494" b="6250"/>
          <a:stretch>
            <a:fillRect/>
          </a:stretch>
        </p:blipFill>
        <p:spPr bwMode="auto">
          <a:xfrm>
            <a:off x="357158" y="714356"/>
            <a:ext cx="3429024" cy="4643470"/>
          </a:xfrm>
          <a:prstGeom prst="rect">
            <a:avLst/>
          </a:prstGeom>
          <a:noFill/>
        </p:spPr>
      </p:pic>
    </p:spTree>
  </p:cSld>
  <p:clrMapOvr>
    <a:overrideClrMapping bg1="lt1" tx1="dk1" bg2="lt2" tx2="dk2" accent1="accent1" accent2="accent2" accent3="accent3" accent4="accent4" accent5="accent5" accent6="accent6" hlink="hlink" folHlink="folHlink"/>
  </p:clrMapOvr>
  <p:transition>
    <p:strip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Прямоугольник 1"/>
          <p:cNvSpPr/>
          <p:nvPr/>
        </p:nvSpPr>
        <p:spPr>
          <a:xfrm>
            <a:off x="0" y="857232"/>
            <a:ext cx="4214810" cy="4524315"/>
          </a:xfrm>
          <a:prstGeom prst="rect">
            <a:avLst/>
          </a:prstGeom>
        </p:spPr>
        <p:txBody>
          <a:bodyPr wrap="square">
            <a:spAutoFit/>
          </a:bodyPr>
          <a:lstStyle/>
          <a:p>
            <a:pPr algn="r"/>
            <a:r>
              <a:rPr lang="ru-RU" sz="2400" dirty="0" smtClean="0">
                <a:latin typeface="Times New Roman" pitchFamily="18" charset="0"/>
                <a:cs typeface="Times New Roman" pitchFamily="18" charset="0"/>
              </a:rPr>
              <a:t>28 апреля была объявлена полная эвакуация. 1100 автобусов колонной вывозили население Чернобыля, Припяти и других близлежащих населенных пунктов. Люди бросили свои дома и все, что в них находилось – с собой им разрешили взять только удостоверения личности и еду на пару дней. </a:t>
            </a:r>
          </a:p>
        </p:txBody>
      </p:sp>
      <p:sp>
        <p:nvSpPr>
          <p:cNvPr id="3" name="TextBox 2"/>
          <p:cNvSpPr txBox="1"/>
          <p:nvPr/>
        </p:nvSpPr>
        <p:spPr>
          <a:xfrm>
            <a:off x="4572000" y="0"/>
            <a:ext cx="4214842" cy="646331"/>
          </a:xfrm>
          <a:prstGeom prst="rect">
            <a:avLst/>
          </a:prstGeom>
          <a:noFill/>
        </p:spPr>
        <p:txBody>
          <a:bodyPr wrap="square" rtlCol="0">
            <a:spAutoFit/>
          </a:bodyPr>
          <a:lstStyle/>
          <a:p>
            <a:pPr algn="r"/>
            <a:r>
              <a:rPr lang="ru-RU" sz="3600" b="1" dirty="0" smtClean="0"/>
              <a:t>Хроника событий</a:t>
            </a:r>
            <a:endParaRPr lang="ru-RU" sz="3600" b="1" dirty="0"/>
          </a:p>
        </p:txBody>
      </p:sp>
      <p:sp>
        <p:nvSpPr>
          <p:cNvPr id="4" name="Прямоугольник 3"/>
          <p:cNvSpPr/>
          <p:nvPr/>
        </p:nvSpPr>
        <p:spPr>
          <a:xfrm>
            <a:off x="285720" y="5884151"/>
            <a:ext cx="8643998" cy="830997"/>
          </a:xfrm>
          <a:prstGeom prst="rect">
            <a:avLst/>
          </a:prstGeom>
          <a:solidFill>
            <a:schemeClr val="accent5">
              <a:lumMod val="20000"/>
              <a:lumOff val="80000"/>
            </a:schemeClr>
          </a:solidFill>
          <a:ln w="38100">
            <a:solidFill>
              <a:schemeClr val="accent5">
                <a:lumMod val="50000"/>
              </a:schemeClr>
            </a:solidFill>
          </a:ln>
        </p:spPr>
        <p:txBody>
          <a:bodyPr wrap="square">
            <a:spAutoFit/>
          </a:bodyPr>
          <a:lstStyle/>
          <a:p>
            <a:pPr algn="ctr"/>
            <a:r>
              <a:rPr lang="ru-RU" sz="2400" dirty="0" smtClean="0">
                <a:latin typeface="Times New Roman" pitchFamily="18" charset="0"/>
                <a:cs typeface="Times New Roman" pitchFamily="18" charset="0"/>
              </a:rPr>
              <a:t>Утечка радиации окрасила, находящийся неподалеку лес в ярко рыжий цвет. С тех пор его так и назвали «Рыжий лес».</a:t>
            </a:r>
          </a:p>
        </p:txBody>
      </p:sp>
      <p:sp>
        <p:nvSpPr>
          <p:cNvPr id="5" name="TextBox 4"/>
          <p:cNvSpPr txBox="1"/>
          <p:nvPr/>
        </p:nvSpPr>
        <p:spPr>
          <a:xfrm>
            <a:off x="285720" y="5312647"/>
            <a:ext cx="3929090" cy="461665"/>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Знаете ли вы, что…</a:t>
            </a:r>
          </a:p>
        </p:txBody>
      </p:sp>
      <p:pic>
        <p:nvPicPr>
          <p:cNvPr id="21506" name="Picture 2" descr="http://www.dk.com.ua/gfx/foto/czarn_ewakuacja-471.jpg"/>
          <p:cNvPicPr>
            <a:picLocks noChangeAspect="1" noChangeArrowheads="1"/>
          </p:cNvPicPr>
          <p:nvPr/>
        </p:nvPicPr>
        <p:blipFill>
          <a:blip r:embed="rId3" cstate="print"/>
          <a:srcRect/>
          <a:stretch>
            <a:fillRect/>
          </a:stretch>
        </p:blipFill>
        <p:spPr bwMode="auto">
          <a:xfrm>
            <a:off x="4286248" y="1500174"/>
            <a:ext cx="4600472" cy="2935102"/>
          </a:xfrm>
          <a:prstGeom prst="rect">
            <a:avLst/>
          </a:prstGeom>
          <a:noFill/>
        </p:spPr>
      </p:pic>
    </p:spTree>
  </p:cSld>
  <p:clrMapOvr>
    <a:overrideClrMapping bg1="lt1" tx1="dk1" bg2="lt2" tx2="dk2" accent1="accent1" accent2="accent2" accent3="accent3" accent4="accent4" accent5="accent5" accent6="accent6" hlink="hlink" folHlink="folHlink"/>
  </p:clrMapOvr>
  <p:transition>
    <p:strip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Прямоугольник 1"/>
          <p:cNvSpPr/>
          <p:nvPr/>
        </p:nvSpPr>
        <p:spPr>
          <a:xfrm>
            <a:off x="4214810" y="785794"/>
            <a:ext cx="4929190" cy="4524315"/>
          </a:xfrm>
          <a:prstGeom prst="rect">
            <a:avLst/>
          </a:prstGeom>
        </p:spPr>
        <p:txBody>
          <a:bodyPr wrap="square">
            <a:spAutoFit/>
          </a:bodyPr>
          <a:lstStyle/>
          <a:p>
            <a:r>
              <a:rPr lang="ru-RU" sz="2400" dirty="0" smtClean="0">
                <a:latin typeface="Times New Roman" pitchFamily="18" charset="0"/>
                <a:cs typeface="Times New Roman" pitchFamily="18" charset="0"/>
              </a:rPr>
              <a:t>Температура в реакторе в первые дни достигала 5000 градусов. Над АЭС висело радиоактивное облако, которое трижды обогнуло Землю. Чтобы прибить его к земле, реактор бомбили с вертолетов песком и поливали водой, однако эффект от этих действий был мизерный. В воздухе оказалось 77 кг радиации – будто сто атомных бомб одновременно было сброшено на Чернобыль. </a:t>
            </a:r>
            <a:endParaRPr lang="ru-RU" sz="2400" dirty="0">
              <a:latin typeface="Times New Roman" pitchFamily="18" charset="0"/>
              <a:cs typeface="Times New Roman" pitchFamily="18" charset="0"/>
            </a:endParaRPr>
          </a:p>
        </p:txBody>
      </p:sp>
      <p:sp>
        <p:nvSpPr>
          <p:cNvPr id="3" name="TextBox 2"/>
          <p:cNvSpPr txBox="1"/>
          <p:nvPr/>
        </p:nvSpPr>
        <p:spPr>
          <a:xfrm>
            <a:off x="4572000" y="0"/>
            <a:ext cx="4572000" cy="646331"/>
          </a:xfrm>
          <a:prstGeom prst="rect">
            <a:avLst/>
          </a:prstGeom>
          <a:noFill/>
        </p:spPr>
        <p:txBody>
          <a:bodyPr wrap="square" rtlCol="0">
            <a:spAutoFit/>
          </a:bodyPr>
          <a:lstStyle/>
          <a:p>
            <a:pPr algn="r"/>
            <a:r>
              <a:rPr lang="ru-RU" sz="3600" b="1" dirty="0" smtClean="0"/>
              <a:t>Хроника событий</a:t>
            </a:r>
            <a:endParaRPr lang="ru-RU" sz="3600" b="1" dirty="0"/>
          </a:p>
        </p:txBody>
      </p:sp>
      <p:sp>
        <p:nvSpPr>
          <p:cNvPr id="4" name="Прямоугольник 3"/>
          <p:cNvSpPr/>
          <p:nvPr/>
        </p:nvSpPr>
        <p:spPr>
          <a:xfrm>
            <a:off x="285720" y="5884151"/>
            <a:ext cx="8643998" cy="830997"/>
          </a:xfrm>
          <a:prstGeom prst="rect">
            <a:avLst/>
          </a:prstGeom>
          <a:solidFill>
            <a:schemeClr val="accent5">
              <a:lumMod val="20000"/>
              <a:lumOff val="80000"/>
            </a:schemeClr>
          </a:solidFill>
          <a:ln w="38100">
            <a:solidFill>
              <a:schemeClr val="accent5">
                <a:lumMod val="50000"/>
              </a:schemeClr>
            </a:solidFill>
          </a:ln>
        </p:spPr>
        <p:txBody>
          <a:bodyPr wrap="square">
            <a:spAutoFit/>
          </a:bodyPr>
          <a:lstStyle/>
          <a:p>
            <a:pPr algn="ctr"/>
            <a:r>
              <a:rPr lang="ru-RU" sz="2400" dirty="0" smtClean="0">
                <a:latin typeface="Times New Roman" pitchFamily="18" charset="0"/>
                <a:cs typeface="Times New Roman" pitchFamily="18" charset="0"/>
              </a:rPr>
              <a:t>200 тонн радиоактивных материалов до сих пор находится в реакторе Чернобыльской АЭС.</a:t>
            </a:r>
          </a:p>
        </p:txBody>
      </p:sp>
      <p:sp>
        <p:nvSpPr>
          <p:cNvPr id="5" name="TextBox 4"/>
          <p:cNvSpPr txBox="1"/>
          <p:nvPr/>
        </p:nvSpPr>
        <p:spPr>
          <a:xfrm>
            <a:off x="285720" y="5312647"/>
            <a:ext cx="3929090" cy="461665"/>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Знаете ли вы, что…</a:t>
            </a:r>
          </a:p>
        </p:txBody>
      </p:sp>
      <p:pic>
        <p:nvPicPr>
          <p:cNvPr id="22530" name="Picture 2" descr="http://arhiva.dalje.com/slike/slike_3/r1/g2011/m04/ox281264633021324329.jpg"/>
          <p:cNvPicPr>
            <a:picLocks noChangeAspect="1" noChangeArrowheads="1"/>
          </p:cNvPicPr>
          <p:nvPr/>
        </p:nvPicPr>
        <p:blipFill>
          <a:blip r:embed="rId3" cstate="print"/>
          <a:srcRect/>
          <a:stretch>
            <a:fillRect/>
          </a:stretch>
        </p:blipFill>
        <p:spPr bwMode="auto">
          <a:xfrm>
            <a:off x="102369" y="1643050"/>
            <a:ext cx="4041003" cy="2786082"/>
          </a:xfrm>
          <a:prstGeom prst="rect">
            <a:avLst/>
          </a:prstGeom>
          <a:noFill/>
        </p:spPr>
      </p:pic>
    </p:spTree>
  </p:cSld>
  <p:clrMapOvr>
    <a:overrideClrMapping bg1="lt1" tx1="dk1" bg2="lt2" tx2="dk2" accent1="accent1" accent2="accent2" accent3="accent3" accent4="accent4" accent5="accent5" accent6="accent6" hlink="hlink" folHlink="folHlink"/>
  </p:clrMapOvr>
  <p:transition>
    <p:strips/>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111</TotalTime>
  <Words>752</Words>
  <Application>Microsoft Office PowerPoint</Application>
  <PresentationFormat>Экран (4:3)</PresentationFormat>
  <Paragraphs>39</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asus1</dc:creator>
  <cp:lastModifiedBy>GorkunAM</cp:lastModifiedBy>
  <cp:revision>24</cp:revision>
  <dcterms:created xsi:type="dcterms:W3CDTF">2016-03-08T13:46:18Z</dcterms:created>
  <dcterms:modified xsi:type="dcterms:W3CDTF">2021-04-15T04:43:19Z</dcterms:modified>
</cp:coreProperties>
</file>